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0" r:id="rId2"/>
    <p:sldId id="737" r:id="rId3"/>
    <p:sldId id="698" r:id="rId4"/>
    <p:sldId id="706" r:id="rId5"/>
    <p:sldId id="742" r:id="rId6"/>
    <p:sldId id="700" r:id="rId7"/>
    <p:sldId id="744" r:id="rId8"/>
    <p:sldId id="707" r:id="rId9"/>
    <p:sldId id="708" r:id="rId10"/>
    <p:sldId id="739" r:id="rId11"/>
    <p:sldId id="758" r:id="rId12"/>
    <p:sldId id="759" r:id="rId13"/>
    <p:sldId id="76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D948E-4B36-3962-4DB9-4AFB204DB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1807" y="3428998"/>
            <a:ext cx="5857489" cy="2268559"/>
          </a:xfrm>
        </p:spPr>
        <p:txBody>
          <a:bodyPr>
            <a:normAutofit fontScale="90000"/>
          </a:bodyPr>
          <a:lstStyle/>
          <a:p>
            <a:r>
              <a:rPr lang="pt-BR" dirty="0"/>
              <a:t>ÁREA</a:t>
            </a:r>
            <a:br>
              <a:rPr lang="pt-BR" dirty="0"/>
            </a:br>
            <a:r>
              <a:rPr lang="pt-BR" dirty="0"/>
              <a:t>CONTROLE</a:t>
            </a:r>
            <a:br>
              <a:rPr lang="pt-BR" dirty="0"/>
            </a:br>
            <a:r>
              <a:rPr lang="pt-BR" dirty="0"/>
              <a:t>FINANCEIRO</a:t>
            </a:r>
          </a:p>
        </p:txBody>
      </p:sp>
    </p:spTree>
    <p:extLst>
      <p:ext uri="{BB962C8B-B14F-4D97-AF65-F5344CB8AC3E}">
        <p14:creationId xmlns:p14="http://schemas.microsoft.com/office/powerpoint/2010/main" val="280547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Controle Financeiro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Ter as informações contábeis como base das informações gerenciais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Encerrar processo de apuração de resultados paralela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Maior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confiab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ilidade nas informações apresentadas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pt-BR" sz="1800" dirty="0" err="1">
                <a:solidFill>
                  <a:prstClr val="white"/>
                </a:solidFill>
                <a:latin typeface="Arial" panose="020B0604020202020204"/>
              </a:rPr>
              <a:t>Dfs</a:t>
            </a:r>
            <a:r>
              <a:rPr lang="pt-BR" sz="1800" dirty="0">
                <a:solidFill>
                  <a:prstClr val="white"/>
                </a:solidFill>
                <a:latin typeface="Arial" panose="020B0604020202020204"/>
              </a:rPr>
              <a:t> mensais no prazo e conciliadas com a contabilidade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Implementar 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modelo de DRE base única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odos os ajustes em receitas e despesas deverão vir da contabilidade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Conciliar despesas e receitas semanalmente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Assumir o processo e análise de </a:t>
            </a:r>
            <a:r>
              <a:rPr lang="pt-BR" sz="1400">
                <a:solidFill>
                  <a:prstClr val="white"/>
                </a:solidFill>
                <a:latin typeface="Arial" panose="020B0604020202020204"/>
              </a:rPr>
              <a:t>despesas contábeis</a:t>
            </a:r>
            <a:endParaRPr lang="pt-BR" sz="1400" dirty="0">
              <a:solidFill>
                <a:prstClr val="white"/>
              </a:solidFill>
              <a:latin typeface="Arial" panose="020B060402020202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41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Controle 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BA48CB0-490D-B305-1314-9669BFE4E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40" y="1123950"/>
            <a:ext cx="9541867" cy="162687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350A61A-D4FA-8BC4-96DE-629F8EF51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962" y="3035549"/>
            <a:ext cx="8499464" cy="339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31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Controle 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56F7CDC-EBAD-84AA-EC13-9BF9780F8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12" y="1076325"/>
            <a:ext cx="8509506" cy="241834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B4849B1-E65A-D599-B078-63FB75FB7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637" y="3647035"/>
            <a:ext cx="7870814" cy="280232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D9C2885-652B-CD2F-C959-4CE84A1E1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117" y="6439647"/>
            <a:ext cx="10595766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33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Controle 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D9C2885-652B-CD2F-C959-4CE84A1E1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117" y="6439647"/>
            <a:ext cx="10595766" cy="341406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BFA108F-ECA7-9359-FC4E-A8AC39F78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261" y="1162050"/>
            <a:ext cx="10136451" cy="367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3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Controle 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47563"/>
            <a:ext cx="9889725" cy="624786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os relatórios de resultados conciliados com a contabilidade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Entender e buscar soluções que protejam a rentabilidade da empresa contra as alterações que virão com a Reforma Tributária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Internalizar 70% das funções contábeis e financeiros da operação Vix USA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Atuar de forma mais estratégica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lementar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e gerir empresa na Europa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Df´s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gerenciais conciliadas com a contabilidade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Orçamento 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na intranet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Implementação RLM (EUA)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Definir novo modelo de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transfer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price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em compliance com as novas regras brasileiras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Planejamento tributário internacional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 err="1">
                <a:solidFill>
                  <a:srgbClr val="00B050"/>
                </a:solidFill>
                <a:latin typeface="Arial" panose="020B0604020202020204"/>
              </a:rPr>
              <a:t>OKR´s</a:t>
            </a:r>
            <a:r>
              <a:rPr lang="pt-BR" sz="1600" dirty="0">
                <a:solidFill>
                  <a:srgbClr val="00B050"/>
                </a:solidFill>
                <a:latin typeface="Arial" panose="020B0604020202020204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Dfs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mensais no prazo e conciliadas com a contabilidade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53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97795E-7128-4B27-8770-B1A316B8141E}"/>
              </a:ext>
            </a:extLst>
          </p:cNvPr>
          <p:cNvSpPr txBox="1"/>
          <p:nvPr/>
        </p:nvSpPr>
        <p:spPr>
          <a:xfrm>
            <a:off x="1062262" y="1113184"/>
            <a:ext cx="1029846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Escopo:</a:t>
            </a:r>
          </a:p>
          <a:p>
            <a:endParaRPr lang="pt-BR" b="1" dirty="0"/>
          </a:p>
          <a:p>
            <a:r>
              <a:rPr lang="pt-BR" dirty="0"/>
              <a:t>Gerar as </a:t>
            </a:r>
            <a:r>
              <a:rPr lang="pt-BR" dirty="0" err="1"/>
              <a:t>DF´s</a:t>
            </a:r>
            <a:r>
              <a:rPr lang="pt-BR" dirty="0"/>
              <a:t> gerenciais em base única e conciliada com a contabilidade</a:t>
            </a:r>
          </a:p>
          <a:p>
            <a:endParaRPr lang="pt-BR" dirty="0"/>
          </a:p>
          <a:p>
            <a:endParaRPr lang="pt-BR" b="1" dirty="0"/>
          </a:p>
          <a:p>
            <a:r>
              <a:rPr lang="pt-BR" b="1" dirty="0"/>
              <a:t>Objetivo(s):</a:t>
            </a:r>
          </a:p>
          <a:p>
            <a:endParaRPr lang="pt-BR" b="1" dirty="0"/>
          </a:p>
          <a:p>
            <a:r>
              <a:rPr lang="pt-BR" dirty="0"/>
              <a:t> Ganhar agilidade e assertividade na geração das informações gerenciais.</a:t>
            </a:r>
          </a:p>
          <a:p>
            <a:endParaRPr lang="pt-BR" b="1" dirty="0"/>
          </a:p>
          <a:p>
            <a:r>
              <a:rPr lang="pt-BR" b="1" dirty="0"/>
              <a:t>Resultado(s) Esperado(s):</a:t>
            </a:r>
          </a:p>
          <a:p>
            <a:endParaRPr lang="pt-BR" b="1" dirty="0"/>
          </a:p>
          <a:p>
            <a:r>
              <a:rPr lang="pt-BR" dirty="0"/>
              <a:t>Garantir que os relatórios gerenciais reflitam o resultado contábil da CIA</a:t>
            </a:r>
          </a:p>
          <a:p>
            <a:r>
              <a:rPr lang="pt-BR" dirty="0"/>
              <a:t>Ter 90% dos questionamentos usuais sobre resultados apresentados nas </a:t>
            </a:r>
            <a:r>
              <a:rPr lang="pt-BR" dirty="0" err="1"/>
              <a:t>DFs</a:t>
            </a:r>
            <a:r>
              <a:rPr lang="pt-BR" dirty="0"/>
              <a:t> padrões, sem necessidade de relatórios adicionais</a:t>
            </a:r>
          </a:p>
          <a:p>
            <a:r>
              <a:rPr lang="pt-BR" dirty="0"/>
              <a:t>Gerar o pacote de </a:t>
            </a:r>
            <a:r>
              <a:rPr lang="pt-BR" dirty="0" err="1"/>
              <a:t>DFs</a:t>
            </a:r>
            <a:r>
              <a:rPr lang="pt-BR" dirty="0"/>
              <a:t> em até 2 dias após o fechamento contábil </a:t>
            </a:r>
          </a:p>
          <a:p>
            <a:endParaRPr lang="pt-BR" b="1" dirty="0"/>
          </a:p>
          <a:p>
            <a:endParaRPr lang="pt-BR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A58F67-6BCD-83FE-F05B-EDB52A90A87E}"/>
              </a:ext>
            </a:extLst>
          </p:cNvPr>
          <p:cNvSpPr txBox="1"/>
          <p:nvPr/>
        </p:nvSpPr>
        <p:spPr>
          <a:xfrm>
            <a:off x="1062261" y="189854"/>
            <a:ext cx="9295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DFs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gerenciais conciliadas com a contabilidade - 2024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16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97795E-7128-4B27-8770-B1A316B8141E}"/>
              </a:ext>
            </a:extLst>
          </p:cNvPr>
          <p:cNvSpPr txBox="1"/>
          <p:nvPr/>
        </p:nvSpPr>
        <p:spPr>
          <a:xfrm>
            <a:off x="1076115" y="1151016"/>
            <a:ext cx="1029846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Escopo:</a:t>
            </a:r>
          </a:p>
          <a:p>
            <a:endParaRPr lang="pt-BR" b="1" dirty="0"/>
          </a:p>
          <a:p>
            <a:r>
              <a:rPr lang="pt-BR" dirty="0"/>
              <a:t>Levar para o ambiente do sistema, todo o processo de (i) orçamento anual de OPEX e CAPEX, que passará a ser feito pelos gestores diretamente em uma tela do LINX ou BI e (</a:t>
            </a:r>
            <a:r>
              <a:rPr lang="pt-BR" dirty="0" err="1"/>
              <a:t>ii</a:t>
            </a:r>
            <a:r>
              <a:rPr lang="pt-BR" dirty="0"/>
              <a:t>) acompanhamento orçamentário das despesas e projetos realizados. </a:t>
            </a:r>
          </a:p>
          <a:p>
            <a:endParaRPr lang="pt-BR" dirty="0"/>
          </a:p>
          <a:p>
            <a:endParaRPr lang="pt-BR" b="1" dirty="0"/>
          </a:p>
          <a:p>
            <a:r>
              <a:rPr lang="pt-BR" b="1" dirty="0"/>
              <a:t>Objetivo(s):</a:t>
            </a:r>
          </a:p>
          <a:p>
            <a:endParaRPr lang="pt-BR" b="1" dirty="0"/>
          </a:p>
          <a:p>
            <a:r>
              <a:rPr lang="pt-BR" dirty="0"/>
              <a:t>Tornar o processo mais ágil, descentralizado e automatizado, facilitando o acesso dos gestores aos seus respectivos números.</a:t>
            </a:r>
          </a:p>
          <a:p>
            <a:endParaRPr lang="pt-BR" b="1" dirty="0"/>
          </a:p>
          <a:p>
            <a:r>
              <a:rPr lang="pt-BR" b="1" dirty="0"/>
              <a:t>Resultado(s) Esperado(s):</a:t>
            </a:r>
          </a:p>
          <a:p>
            <a:endParaRPr lang="pt-BR" b="1" dirty="0"/>
          </a:p>
          <a:p>
            <a:r>
              <a:rPr lang="pt-BR" dirty="0"/>
              <a:t>Acompanhar a execução orçamentária de 2024 no sistema e ter o ambiente preparado e testado para o orçamento de 2025 não mais ser feito em planilhas.</a:t>
            </a:r>
          </a:p>
          <a:p>
            <a:endParaRPr lang="pt-BR" b="1" dirty="0"/>
          </a:p>
          <a:p>
            <a:endParaRPr lang="pt-BR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A58F67-6BCD-83FE-F05B-EDB52A90A87E}"/>
              </a:ext>
            </a:extLst>
          </p:cNvPr>
          <p:cNvSpPr txBox="1"/>
          <p:nvPr/>
        </p:nvSpPr>
        <p:spPr>
          <a:xfrm>
            <a:off x="1076115" y="227686"/>
            <a:ext cx="582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Orçamento na Intranet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0214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839A088-833A-4DAC-9897-600A1FA82922}"/>
              </a:ext>
            </a:extLst>
          </p:cNvPr>
          <p:cNvSpPr txBox="1"/>
          <p:nvPr/>
        </p:nvSpPr>
        <p:spPr>
          <a:xfrm>
            <a:off x="1062261" y="1033452"/>
            <a:ext cx="1130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Planejamento/Detalhamento das ações:                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96B0FE9-3117-4F67-8F5E-F08D4C171EC6}"/>
              </a:ext>
            </a:extLst>
          </p:cNvPr>
          <p:cNvSpPr txBox="1"/>
          <p:nvPr/>
        </p:nvSpPr>
        <p:spPr>
          <a:xfrm>
            <a:off x="995082" y="1534430"/>
            <a:ext cx="11434891" cy="5057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b="1" dirty="0">
              <a:solidFill>
                <a:srgbClr val="0070C0"/>
              </a:solidFill>
            </a:endParaRPr>
          </a:p>
          <a:p>
            <a:r>
              <a:rPr lang="pt-BR" sz="1600" b="1" dirty="0"/>
              <a:t>Ação 1: </a:t>
            </a:r>
            <a:r>
              <a:rPr lang="pt-BR" sz="1600" dirty="0"/>
              <a:t>Definição dos </a:t>
            </a:r>
            <a:r>
              <a:rPr lang="pt-BR" sz="1600" dirty="0" err="1"/>
              <a:t>templates</a:t>
            </a:r>
            <a:r>
              <a:rPr lang="pt-BR" sz="1600" dirty="0"/>
              <a:t> onde serão apresentados os resultados finais do trabalho, separando OPEX e 			CAPEX.</a:t>
            </a:r>
          </a:p>
          <a:p>
            <a:endParaRPr lang="pt-BR" sz="1600" b="1" dirty="0"/>
          </a:p>
          <a:p>
            <a:r>
              <a:rPr lang="pt-BR" sz="1600" b="1" dirty="0"/>
              <a:t>Ação 2: </a:t>
            </a:r>
            <a:r>
              <a:rPr lang="pt-BR" sz="1600" dirty="0"/>
              <a:t>Definição das telas onde os gestores irão imputar os dados orçamentários.</a:t>
            </a:r>
          </a:p>
          <a:p>
            <a:endParaRPr lang="pt-BR" sz="1600" dirty="0"/>
          </a:p>
          <a:p>
            <a:r>
              <a:rPr lang="pt-BR" sz="1600" b="1" dirty="0"/>
              <a:t>Ação 3: </a:t>
            </a:r>
            <a:r>
              <a:rPr lang="pt-BR" sz="1600" dirty="0"/>
              <a:t>Definição das interfaces com o banco de dados da </a:t>
            </a:r>
            <a:r>
              <a:rPr lang="pt-BR" sz="1600" dirty="0" err="1"/>
              <a:t>Linx</a:t>
            </a:r>
            <a:r>
              <a:rPr lang="pt-BR" sz="1600" dirty="0"/>
              <a:t> de onde serão capturadas os valores realizados 		de receitas, despesas e investimentos do ano corrente e anterior. </a:t>
            </a:r>
          </a:p>
          <a:p>
            <a:endParaRPr lang="pt-BR" sz="1600" dirty="0"/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/>
              <a:t>Ação 4: </a:t>
            </a:r>
            <a:r>
              <a:rPr lang="pt-BR" sz="1600" dirty="0"/>
              <a:t>Definição das regras e demais parâmetros para alocar sobras de valores não gastos e travar gastos com 		valores acima dos que foram orçados. </a:t>
            </a:r>
          </a:p>
          <a:p>
            <a:pPr>
              <a:lnSpc>
                <a:spcPct val="150000"/>
              </a:lnSpc>
            </a:pPr>
            <a:r>
              <a:rPr lang="pt-BR" sz="1600" b="1" dirty="0"/>
              <a:t>Ação 5: </a:t>
            </a:r>
            <a:r>
              <a:rPr lang="pt-BR" sz="1600" dirty="0"/>
              <a:t>Upload das informações do BDGT e do realizado de 2024 e teste da integridade dos resultados 				apresentados. </a:t>
            </a:r>
          </a:p>
          <a:p>
            <a:pPr>
              <a:lnSpc>
                <a:spcPct val="150000"/>
              </a:lnSpc>
            </a:pPr>
            <a:endParaRPr lang="pt-BR" sz="1600" dirty="0"/>
          </a:p>
          <a:p>
            <a:pPr>
              <a:lnSpc>
                <a:spcPct val="150000"/>
              </a:lnSpc>
            </a:pPr>
            <a:r>
              <a:rPr lang="pt-BR" sz="1600" b="1" dirty="0"/>
              <a:t>Ação 6: </a:t>
            </a:r>
            <a:r>
              <a:rPr lang="pt-BR" sz="1600" dirty="0"/>
              <a:t>Disponibilização da ferramenta na intranet e treinamento dos gestores. </a:t>
            </a:r>
          </a:p>
          <a:p>
            <a:endParaRPr lang="pt-BR" sz="1600" b="1" dirty="0"/>
          </a:p>
          <a:p>
            <a:endParaRPr lang="pt-BR" sz="14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CE3D86E-E208-602C-21CD-67F206AE784A}"/>
              </a:ext>
            </a:extLst>
          </p:cNvPr>
          <p:cNvSpPr txBox="1"/>
          <p:nvPr/>
        </p:nvSpPr>
        <p:spPr>
          <a:xfrm>
            <a:off x="1062261" y="163406"/>
            <a:ext cx="582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Orçamento na Intranet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2284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BE880F6-EC73-4F0F-A1EC-85DDFE04760E}"/>
              </a:ext>
            </a:extLst>
          </p:cNvPr>
          <p:cNvSpPr txBox="1"/>
          <p:nvPr/>
        </p:nvSpPr>
        <p:spPr>
          <a:xfrm>
            <a:off x="1103824" y="1237926"/>
            <a:ext cx="11603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Apresentação dos custos para efeito de aprovação no BUDGET 2024: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EB2D43A-EB43-0597-25B7-00C317589990}"/>
              </a:ext>
            </a:extLst>
          </p:cNvPr>
          <p:cNvSpPr txBox="1"/>
          <p:nvPr/>
        </p:nvSpPr>
        <p:spPr>
          <a:xfrm>
            <a:off x="1103824" y="1925964"/>
            <a:ext cx="1029846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b="1" dirty="0">
              <a:solidFill>
                <a:srgbClr val="0070C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sz="1600" dirty="0"/>
              <a:t>O investimento necessário refere-se a horas de consultoria de TI a serem contratadas e alocadas no desenvolvimento de fechamento.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pt-BR" sz="1600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sz="1600" dirty="0"/>
              <a:t>Estima-se que serão necessárias 200 horas de consultoria, que serão entregues ao longo de 4 meses, ao custo hora “</a:t>
            </a:r>
            <a:r>
              <a:rPr lang="pt-BR" sz="1600" dirty="0" err="1"/>
              <a:t>all</a:t>
            </a:r>
            <a:r>
              <a:rPr lang="pt-BR" sz="1600" dirty="0"/>
              <a:t> in” de R$ 150, totalizando R$ 30k.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pt-BR" sz="1600" dirty="0"/>
          </a:p>
          <a:p>
            <a:endParaRPr lang="pt-BR" sz="14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825154D-BC84-5A9A-2BB1-45B5B3D697EF}"/>
              </a:ext>
            </a:extLst>
          </p:cNvPr>
          <p:cNvSpPr txBox="1"/>
          <p:nvPr/>
        </p:nvSpPr>
        <p:spPr>
          <a:xfrm>
            <a:off x="1103824" y="189854"/>
            <a:ext cx="582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Orçamento na Intranet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036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0A0A486-C96B-9264-1807-1847A539BFDA}"/>
              </a:ext>
            </a:extLst>
          </p:cNvPr>
          <p:cNvSpPr txBox="1"/>
          <p:nvPr/>
        </p:nvSpPr>
        <p:spPr>
          <a:xfrm>
            <a:off x="1076116" y="144908"/>
            <a:ext cx="582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 - USA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Projetos Implementação RLM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660DDEC-3993-3F03-E2B2-8F0C49DCC829}"/>
              </a:ext>
            </a:extLst>
          </p:cNvPr>
          <p:cNvSpPr txBox="1"/>
          <p:nvPr/>
        </p:nvSpPr>
        <p:spPr>
          <a:xfrm>
            <a:off x="1076116" y="1042198"/>
            <a:ext cx="102707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Escopo:</a:t>
            </a:r>
          </a:p>
          <a:p>
            <a:endParaRPr lang="pt-BR" b="1" dirty="0"/>
          </a:p>
          <a:p>
            <a:r>
              <a:rPr lang="pt-BR" dirty="0"/>
              <a:t>Implementação do ERP RLM adquirido pela Vix USA</a:t>
            </a:r>
          </a:p>
          <a:p>
            <a:endParaRPr lang="pt-BR" dirty="0"/>
          </a:p>
          <a:p>
            <a:endParaRPr lang="pt-BR" b="1" dirty="0"/>
          </a:p>
          <a:p>
            <a:r>
              <a:rPr lang="pt-BR" b="1" dirty="0"/>
              <a:t>Objetivo(s):</a:t>
            </a:r>
          </a:p>
          <a:p>
            <a:endParaRPr lang="pt-BR" b="1" dirty="0"/>
          </a:p>
          <a:p>
            <a:r>
              <a:rPr lang="pt-BR" dirty="0"/>
              <a:t> Preparar a CIA para o crescimento com informações confiáveis, ágeis e geradas a partir processos formalizados.</a:t>
            </a:r>
          </a:p>
          <a:p>
            <a:endParaRPr lang="pt-BR" b="1" dirty="0"/>
          </a:p>
          <a:p>
            <a:r>
              <a:rPr lang="pt-BR" b="1" dirty="0"/>
              <a:t>Resultado(s) Esperado(s):</a:t>
            </a:r>
          </a:p>
          <a:p>
            <a:endParaRPr lang="pt-BR" b="1" dirty="0"/>
          </a:p>
          <a:p>
            <a:r>
              <a:rPr lang="pt-BR" dirty="0"/>
              <a:t>100% das informações corporativas geradas a partir de base única</a:t>
            </a:r>
          </a:p>
          <a:p>
            <a:r>
              <a:rPr lang="pt-BR" dirty="0"/>
              <a:t>Formalização de processos financeiros/contábeis o que possibilitará trazer parte para o Brasil</a:t>
            </a:r>
          </a:p>
          <a:p>
            <a:r>
              <a:rPr lang="pt-BR" dirty="0"/>
              <a:t>Geração  de </a:t>
            </a:r>
            <a:r>
              <a:rPr lang="pt-BR" dirty="0" err="1"/>
              <a:t>Df´s</a:t>
            </a:r>
            <a:r>
              <a:rPr lang="pt-BR" dirty="0"/>
              <a:t> confiáveis</a:t>
            </a:r>
          </a:p>
          <a:p>
            <a:r>
              <a:rPr lang="pt-BR" dirty="0"/>
              <a:t>Facilidade de geração e análises das informações pelo Brasil, deixando o time Usa focado na venda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4107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0A0A486-C96B-9264-1807-1847A539BFDA}"/>
              </a:ext>
            </a:extLst>
          </p:cNvPr>
          <p:cNvSpPr txBox="1"/>
          <p:nvPr/>
        </p:nvSpPr>
        <p:spPr>
          <a:xfrm>
            <a:off x="1048407" y="125007"/>
            <a:ext cx="582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 - USA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Transfer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Price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2024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660DDEC-3993-3F03-E2B2-8F0C49DCC829}"/>
              </a:ext>
            </a:extLst>
          </p:cNvPr>
          <p:cNvSpPr txBox="1"/>
          <p:nvPr/>
        </p:nvSpPr>
        <p:spPr>
          <a:xfrm>
            <a:off x="1048408" y="768349"/>
            <a:ext cx="103954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Escopo:</a:t>
            </a:r>
          </a:p>
          <a:p>
            <a:endParaRPr lang="pt-BR" sz="1600" b="1" dirty="0"/>
          </a:p>
          <a:p>
            <a:r>
              <a:rPr lang="pt-BR" sz="1600" dirty="0"/>
              <a:t>Entender e propor melhor modelo de aplicação do </a:t>
            </a:r>
            <a:r>
              <a:rPr lang="pt-BR" sz="1600" dirty="0" err="1"/>
              <a:t>transfer</a:t>
            </a:r>
            <a:r>
              <a:rPr lang="pt-BR" sz="1600" dirty="0"/>
              <a:t> </a:t>
            </a:r>
            <a:r>
              <a:rPr lang="pt-BR" sz="1600" dirty="0" err="1"/>
              <a:t>price</a:t>
            </a:r>
            <a:r>
              <a:rPr lang="pt-BR" sz="1600" dirty="0"/>
              <a:t> na nova regra brasileira baseada na OCDE</a:t>
            </a:r>
          </a:p>
          <a:p>
            <a:endParaRPr lang="pt-BR" sz="1600" b="1" dirty="0"/>
          </a:p>
          <a:p>
            <a:r>
              <a:rPr lang="pt-BR" sz="1600" b="1" dirty="0"/>
              <a:t>Objetivo(s):</a:t>
            </a:r>
          </a:p>
          <a:p>
            <a:endParaRPr lang="pt-BR" sz="1600" b="1" dirty="0"/>
          </a:p>
          <a:p>
            <a:r>
              <a:rPr lang="pt-BR" sz="1600" dirty="0"/>
              <a:t> Dentro das novas exigências legais definir o modelo de </a:t>
            </a:r>
            <a:r>
              <a:rPr lang="pt-BR" sz="1600" dirty="0" err="1"/>
              <a:t>transfer</a:t>
            </a:r>
            <a:r>
              <a:rPr lang="pt-BR" sz="1600" dirty="0"/>
              <a:t> </a:t>
            </a:r>
            <a:r>
              <a:rPr lang="pt-BR" sz="1600" dirty="0" err="1"/>
              <a:t>price</a:t>
            </a:r>
            <a:r>
              <a:rPr lang="pt-BR" sz="1600" dirty="0"/>
              <a:t> que melhor se adeque aos objetivos da empresa</a:t>
            </a:r>
          </a:p>
          <a:p>
            <a:endParaRPr lang="pt-BR" sz="1600" b="1" dirty="0"/>
          </a:p>
          <a:p>
            <a:r>
              <a:rPr lang="pt-BR" sz="1600" b="1" dirty="0"/>
              <a:t>Resultado(s) Esperado(s):</a:t>
            </a:r>
          </a:p>
          <a:p>
            <a:endParaRPr lang="pt-BR" sz="1600" b="1" dirty="0"/>
          </a:p>
          <a:p>
            <a:r>
              <a:rPr lang="pt-BR" sz="1600" dirty="0"/>
              <a:t>Ficar em conformidade com a legislação brasileira de </a:t>
            </a:r>
            <a:r>
              <a:rPr lang="pt-BR" sz="1600" dirty="0" err="1"/>
              <a:t>Transfer</a:t>
            </a:r>
            <a:r>
              <a:rPr lang="pt-BR" sz="1600" dirty="0"/>
              <a:t> </a:t>
            </a:r>
            <a:r>
              <a:rPr lang="pt-BR" sz="1600" dirty="0" err="1"/>
              <a:t>Price</a:t>
            </a:r>
            <a:endParaRPr lang="pt-BR" sz="1600" dirty="0"/>
          </a:p>
          <a:p>
            <a:r>
              <a:rPr lang="pt-BR" sz="1600" dirty="0"/>
              <a:t>Buscar modelo mais competitivo de exportação para Vix USA</a:t>
            </a:r>
          </a:p>
          <a:p>
            <a:endParaRPr lang="pt-BR" sz="1600" b="1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9628A91-057D-5336-A51B-FC4A8E3FC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407" y="4008120"/>
            <a:ext cx="10243048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783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0A0A486-C96B-9264-1807-1847A539BFDA}"/>
              </a:ext>
            </a:extLst>
          </p:cNvPr>
          <p:cNvSpPr txBox="1"/>
          <p:nvPr/>
        </p:nvSpPr>
        <p:spPr>
          <a:xfrm>
            <a:off x="868298" y="170220"/>
            <a:ext cx="6216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Controle Financeiro - USA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Projeto Planejamento Tributário Internacional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660DDEC-3993-3F03-E2B2-8F0C49DCC829}"/>
              </a:ext>
            </a:extLst>
          </p:cNvPr>
          <p:cNvSpPr txBox="1"/>
          <p:nvPr/>
        </p:nvSpPr>
        <p:spPr>
          <a:xfrm>
            <a:off x="868298" y="827915"/>
            <a:ext cx="1197996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Escopo:</a:t>
            </a:r>
          </a:p>
          <a:p>
            <a:endParaRPr lang="pt-BR" sz="1600" b="1" dirty="0"/>
          </a:p>
          <a:p>
            <a:r>
              <a:rPr lang="pt-BR" sz="1600" dirty="0"/>
              <a:t>Avaliar melhores alternativas de exportação para Europa e USA,  comparando com os modelos atuais</a:t>
            </a:r>
          </a:p>
          <a:p>
            <a:endParaRPr lang="pt-BR" sz="1600" b="1" dirty="0"/>
          </a:p>
          <a:p>
            <a:r>
              <a:rPr lang="pt-BR" sz="1600" b="1" dirty="0"/>
              <a:t>Objetivo(s):</a:t>
            </a:r>
          </a:p>
          <a:p>
            <a:endParaRPr lang="pt-BR" sz="1600" b="1" dirty="0"/>
          </a:p>
          <a:p>
            <a:r>
              <a:rPr lang="pt-BR" sz="1600" dirty="0"/>
              <a:t> Buscar modelos mais eficientes de exportação do ponto de vista tributário possibilitando à empresa tomar decisões estratégicas sobre caminhos para o seu crescimento internacional</a:t>
            </a:r>
          </a:p>
          <a:p>
            <a:endParaRPr lang="pt-BR" sz="1600" b="1" dirty="0"/>
          </a:p>
          <a:p>
            <a:r>
              <a:rPr lang="pt-BR" sz="1600" b="1" dirty="0"/>
              <a:t>Resultado(s) Esperado(s):</a:t>
            </a:r>
          </a:p>
          <a:p>
            <a:endParaRPr lang="pt-BR" sz="1600" b="1" dirty="0"/>
          </a:p>
          <a:p>
            <a:r>
              <a:rPr lang="pt-BR" sz="1600" dirty="0"/>
              <a:t>Levantar modelos mais eficientes do ponto de vista tributário para venda de produtos nos </a:t>
            </a:r>
            <a:r>
              <a:rPr lang="pt-BR" sz="1600" dirty="0" err="1"/>
              <a:t>Eua</a:t>
            </a:r>
            <a:r>
              <a:rPr lang="pt-BR" sz="1600" dirty="0"/>
              <a:t> e Europa</a:t>
            </a:r>
            <a:endParaRPr lang="pt-BR" sz="1600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1BE110C-8DBD-92D9-C02C-D997E1CDA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748" y="3936458"/>
            <a:ext cx="10279953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378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6858</TotalTime>
  <Words>936</Words>
  <Application>Microsoft Office PowerPoint</Application>
  <PresentationFormat>Widescreen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MS Shell Dlg 2</vt:lpstr>
      <vt:lpstr>Symbol</vt:lpstr>
      <vt:lpstr>Wingdings</vt:lpstr>
      <vt:lpstr>Wingdings 3</vt:lpstr>
      <vt:lpstr>Madison</vt:lpstr>
      <vt:lpstr>ÁREA CONTROLE FINANCEIRO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15</cp:revision>
  <dcterms:created xsi:type="dcterms:W3CDTF">2023-12-28T17:16:29Z</dcterms:created>
  <dcterms:modified xsi:type="dcterms:W3CDTF">2024-07-24T12:49:37Z</dcterms:modified>
</cp:coreProperties>
</file>